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58" r:id="rId5"/>
    <p:sldId id="270" r:id="rId6"/>
    <p:sldId id="259" r:id="rId7"/>
    <p:sldId id="261" r:id="rId8"/>
    <p:sldId id="267" r:id="rId9"/>
    <p:sldId id="260" r:id="rId10"/>
    <p:sldId id="268" r:id="rId11"/>
    <p:sldId id="262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92908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 </a:t>
            </a:r>
            <a:br>
              <a:rPr lang="ru-RU" dirty="0" smtClean="0"/>
            </a:br>
            <a:r>
              <a:rPr lang="ru-RU" dirty="0" smtClean="0"/>
              <a:t>Тема: «Основы безопасного поведения детей на дороге»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782025"/>
            <a:ext cx="5400600" cy="14732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Выполнила: Сазонова Светлана Викторовна, </a:t>
            </a:r>
          </a:p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воспитатель 1 к. к.</a:t>
            </a:r>
          </a:p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МКДОУ Аннинский д/с ОРВ «Росток»</a:t>
            </a:r>
          </a:p>
          <a:p>
            <a:r>
              <a:rPr lang="ru-RU" dirty="0">
                <a:solidFill>
                  <a:srgbClr val="7030A0"/>
                </a:solidFill>
                <a:latin typeface="Calibri" pitchFamily="34" charset="0"/>
              </a:rPr>
              <a:t>п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. г. т. Анна, 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2016г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.</a:t>
            </a:r>
            <a:endParaRPr lang="ru-RU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65104"/>
            <a:ext cx="2974962" cy="2019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411760" y="357301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Для детей дошкольного возраста 6 лет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404664"/>
            <a:ext cx="28083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0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4743" r="5414" b="51443"/>
          <a:stretch/>
        </p:blipFill>
        <p:spPr>
          <a:xfrm rot="5400000">
            <a:off x="1948374" y="2559111"/>
            <a:ext cx="4779197" cy="327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76154" y="375046"/>
            <a:ext cx="28083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2001845" y="1966706"/>
            <a:ext cx="432048" cy="764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16200000">
            <a:off x="6272680" y="1961318"/>
            <a:ext cx="426200" cy="9249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16200000">
            <a:off x="6297398" y="5370414"/>
            <a:ext cx="431346" cy="8704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5400000">
            <a:off x="2042194" y="5310733"/>
            <a:ext cx="432048" cy="8450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5400000">
            <a:off x="1954154" y="3554209"/>
            <a:ext cx="404404" cy="785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16200000">
            <a:off x="6235779" y="3724624"/>
            <a:ext cx="425511" cy="8554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7" t="42698" r="8904" b="52651"/>
          <a:stretch/>
        </p:blipFill>
        <p:spPr>
          <a:xfrm rot="5400000">
            <a:off x="510017" y="3567499"/>
            <a:ext cx="1205388" cy="8389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2" t="30479" r="10746" b="64856"/>
          <a:stretch/>
        </p:blipFill>
        <p:spPr>
          <a:xfrm rot="5400000">
            <a:off x="766377" y="1848723"/>
            <a:ext cx="905982" cy="9234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2" t="36645" r="19031" b="58861"/>
          <a:stretch/>
        </p:blipFill>
        <p:spPr>
          <a:xfrm rot="5400000">
            <a:off x="7431474" y="3436336"/>
            <a:ext cx="1075490" cy="1101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7" t="35989" r="10546" b="58046"/>
          <a:stretch/>
        </p:blipFill>
        <p:spPr>
          <a:xfrm rot="5400000">
            <a:off x="7409924" y="1753322"/>
            <a:ext cx="1005802" cy="12141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8" t="42698" r="19073" b="52651"/>
          <a:stretch/>
        </p:blipFill>
        <p:spPr>
          <a:xfrm rot="5400000">
            <a:off x="679856" y="5243570"/>
            <a:ext cx="1013333" cy="10319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0" t="30416" r="18741" b="64927"/>
          <a:stretch/>
        </p:blipFill>
        <p:spPr>
          <a:xfrm rot="5400000">
            <a:off x="7388651" y="5065617"/>
            <a:ext cx="1175924" cy="11751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" name="TextBox 17"/>
          <p:cNvSpPr txBox="1"/>
          <p:nvPr/>
        </p:nvSpPr>
        <p:spPr>
          <a:xfrm>
            <a:off x="386085" y="949370"/>
            <a:ext cx="221395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Проверь свой ответ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4" t="50000" r="37695" b="8137"/>
          <a:stretch/>
        </p:blipFill>
        <p:spPr>
          <a:xfrm rot="5400000">
            <a:off x="3151366" y="1033210"/>
            <a:ext cx="2846566" cy="4325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5536" y="799557"/>
            <a:ext cx="4585026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7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Раскрась рисунок. Дополни отрывок стихотворения недостающими словами</a:t>
            </a:r>
            <a:r>
              <a:rPr lang="ru-RU" b="1" dirty="0" smtClean="0">
                <a:latin typeface="Calibri" pitchFamily="34" charset="0"/>
              </a:rPr>
              <a:t>.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580038"/>
            <a:ext cx="28083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662532"/>
            <a:ext cx="288032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На крутой тропинке горной</a:t>
            </a:r>
          </a:p>
          <a:p>
            <a:r>
              <a:rPr lang="ru-RU" sz="1400" dirty="0" smtClean="0">
                <a:latin typeface="Calibri" pitchFamily="34" charset="0"/>
              </a:rPr>
              <a:t>Шёл домой барашек …</a:t>
            </a:r>
          </a:p>
          <a:p>
            <a:r>
              <a:rPr lang="ru-RU" sz="1400" dirty="0" smtClean="0">
                <a:latin typeface="Calibri" pitchFamily="34" charset="0"/>
              </a:rPr>
              <a:t>И на мостике горбатом</a:t>
            </a:r>
          </a:p>
          <a:p>
            <a:r>
              <a:rPr lang="ru-RU" sz="1400" dirty="0" smtClean="0">
                <a:latin typeface="Calibri" pitchFamily="34" charset="0"/>
              </a:rPr>
              <a:t>Повстречался с белым братом.</a:t>
            </a:r>
          </a:p>
          <a:p>
            <a:endParaRPr lang="ru-RU" sz="1400" dirty="0">
              <a:latin typeface="Calibri" pitchFamily="34" charset="0"/>
            </a:endParaRPr>
          </a:p>
          <a:p>
            <a:r>
              <a:rPr lang="ru-RU" sz="1400" dirty="0" smtClean="0">
                <a:latin typeface="Calibri" pitchFamily="34" charset="0"/>
              </a:rPr>
              <a:t>И сказал барашек …</a:t>
            </a:r>
          </a:p>
          <a:p>
            <a:r>
              <a:rPr lang="ru-RU" sz="1400" dirty="0" smtClean="0">
                <a:latin typeface="Calibri" pitchFamily="34" charset="0"/>
              </a:rPr>
              <a:t>«Братец, вот какое дело:</a:t>
            </a:r>
          </a:p>
          <a:p>
            <a:r>
              <a:rPr lang="ru-RU" sz="1400" dirty="0" smtClean="0">
                <a:latin typeface="Calibri" pitchFamily="34" charset="0"/>
              </a:rPr>
              <a:t>Здесь вдвоём нельзя пройти – </a:t>
            </a:r>
          </a:p>
          <a:p>
            <a:r>
              <a:rPr lang="ru-RU" sz="1400" dirty="0" smtClean="0">
                <a:latin typeface="Calibri" pitchFamily="34" charset="0"/>
              </a:rPr>
              <a:t>Ты … мне на пути.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8084" y="4554811"/>
            <a:ext cx="3456384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Чёрный брат ответил: «</a:t>
            </a:r>
            <a:r>
              <a:rPr lang="ru-RU" sz="1400" dirty="0" err="1" smtClean="0">
                <a:latin typeface="Calibri" pitchFamily="34" charset="0"/>
              </a:rPr>
              <a:t>Ме</a:t>
            </a:r>
            <a:r>
              <a:rPr lang="ru-RU" sz="1400" dirty="0" smtClean="0">
                <a:latin typeface="Calibri" pitchFamily="34" charset="0"/>
              </a:rPr>
              <a:t> -е,</a:t>
            </a:r>
          </a:p>
          <a:p>
            <a:r>
              <a:rPr lang="ru-RU" sz="1400" dirty="0" smtClean="0">
                <a:latin typeface="Calibri" pitchFamily="34" charset="0"/>
              </a:rPr>
              <a:t>Ты в своём, баран, ум-е?</a:t>
            </a:r>
          </a:p>
          <a:p>
            <a:r>
              <a:rPr lang="ru-RU" sz="1400" dirty="0" smtClean="0">
                <a:latin typeface="Calibri" pitchFamily="34" charset="0"/>
              </a:rPr>
              <a:t>Пусть мои отсохнут ноги,</a:t>
            </a:r>
          </a:p>
          <a:p>
            <a:r>
              <a:rPr lang="ru-RU" sz="1400" dirty="0" smtClean="0">
                <a:latin typeface="Calibri" pitchFamily="34" charset="0"/>
              </a:rPr>
              <a:t>Не сойду с твоей …!» </a:t>
            </a:r>
          </a:p>
          <a:p>
            <a:endParaRPr lang="ru-RU" sz="1400" dirty="0">
              <a:latin typeface="Calibri" pitchFamily="34" charset="0"/>
            </a:endParaRPr>
          </a:p>
          <a:p>
            <a:r>
              <a:rPr lang="ru-RU" sz="1400" dirty="0" smtClean="0">
                <a:latin typeface="Calibri" pitchFamily="34" charset="0"/>
              </a:rPr>
              <a:t>Помотал один рогами,</a:t>
            </a:r>
          </a:p>
          <a:p>
            <a:r>
              <a:rPr lang="ru-RU" sz="1400" dirty="0" smtClean="0">
                <a:latin typeface="Calibri" pitchFamily="34" charset="0"/>
              </a:rPr>
              <a:t>Уперся другой …</a:t>
            </a:r>
          </a:p>
          <a:p>
            <a:r>
              <a:rPr lang="ru-RU" sz="1400" dirty="0" smtClean="0">
                <a:latin typeface="Calibri" pitchFamily="34" charset="0"/>
              </a:rPr>
              <a:t>Как рогами не крути,</a:t>
            </a:r>
          </a:p>
          <a:p>
            <a:r>
              <a:rPr lang="ru-RU" sz="1400" dirty="0" smtClean="0">
                <a:latin typeface="Calibri" pitchFamily="34" charset="0"/>
              </a:rPr>
              <a:t>А вдвоём нельзя пройти.</a:t>
            </a:r>
          </a:p>
          <a:p>
            <a:r>
              <a:rPr lang="ru-RU" sz="1400" dirty="0" smtClean="0">
                <a:latin typeface="Calibri" pitchFamily="34" charset="0"/>
              </a:rPr>
              <a:t>                                           Сергей Михалков</a:t>
            </a:r>
          </a:p>
        </p:txBody>
      </p:sp>
    </p:spTree>
    <p:extLst>
      <p:ext uri="{BB962C8B-B14F-4D97-AF65-F5344CB8AC3E}">
        <p14:creationId xmlns:p14="http://schemas.microsoft.com/office/powerpoint/2010/main" val="24826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9935" r="10871" b="51004"/>
          <a:stretch/>
        </p:blipFill>
        <p:spPr>
          <a:xfrm rot="5400000">
            <a:off x="2558903" y="2129729"/>
            <a:ext cx="4543722" cy="3685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39551" y="836712"/>
            <a:ext cx="3888433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8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Какие ошибки допустил художник?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509703"/>
            <a:ext cx="30243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3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9935" r="10871" b="51004"/>
          <a:stretch/>
        </p:blipFill>
        <p:spPr>
          <a:xfrm rot="5400000">
            <a:off x="2319308" y="2009283"/>
            <a:ext cx="4793415" cy="3888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8144" y="395372"/>
            <a:ext cx="29523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223224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Ответ к 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заданию 8</a:t>
            </a:r>
            <a:endParaRPr lang="ru-R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5191294" y="2001416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627784" y="2808652"/>
            <a:ext cx="2232248" cy="22465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6084168" y="2808652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5626968" y="3817315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4697364" y="4731715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5745832" y="4797152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2771798" y="4936084"/>
            <a:ext cx="1728194" cy="130122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4499992" y="1995023"/>
            <a:ext cx="720894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6136" y="559651"/>
            <a:ext cx="2880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928983"/>
            <a:ext cx="2843476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Используемая литература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714" y="3055893"/>
            <a:ext cx="432048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Рабочая тетрадь </a:t>
            </a:r>
          </a:p>
          <a:p>
            <a:pPr algn="ctr"/>
            <a:r>
              <a:rPr lang="ru-RU" dirty="0" smtClean="0"/>
              <a:t>для проверки знаний </a:t>
            </a:r>
          </a:p>
          <a:p>
            <a:pPr algn="ctr"/>
            <a:r>
              <a:rPr lang="ru-RU" dirty="0" smtClean="0"/>
              <a:t>безопасного поведения</a:t>
            </a:r>
          </a:p>
          <a:p>
            <a:pPr algn="ctr"/>
            <a:r>
              <a:rPr lang="ru-RU" dirty="0"/>
              <a:t>н</a:t>
            </a:r>
            <a:r>
              <a:rPr lang="ru-RU" dirty="0" smtClean="0"/>
              <a:t>а дороге</a:t>
            </a:r>
          </a:p>
          <a:p>
            <a:pPr algn="ctr"/>
            <a:r>
              <a:rPr lang="ru-RU" dirty="0" smtClean="0"/>
              <a:t>Рекомендовано для детей дошкольного  и младшего возраста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393305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4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2" t="52940" r="5698" b="15410"/>
          <a:stretch/>
        </p:blipFill>
        <p:spPr>
          <a:xfrm rot="5400000">
            <a:off x="2580784" y="379656"/>
            <a:ext cx="3469456" cy="582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476672"/>
            <a:ext cx="2880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sp>
        <p:nvSpPr>
          <p:cNvPr id="9" name="Поле 1"/>
          <p:cNvSpPr txBox="1"/>
          <p:nvPr/>
        </p:nvSpPr>
        <p:spPr>
          <a:xfrm>
            <a:off x="2204679" y="5013176"/>
            <a:ext cx="5275580" cy="9715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cap="all" dirty="0">
                <a:ln>
                  <a:noFill/>
                </a:ln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Calibri"/>
                <a:ea typeface="Calibri"/>
                <a:cs typeface="Times New Roman"/>
              </a:rPr>
              <a:t>Спасибо за внимание!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9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1" t="51272" r="6401" b="7710"/>
          <a:stretch/>
        </p:blipFill>
        <p:spPr>
          <a:xfrm rot="5400000">
            <a:off x="1647126" y="2470585"/>
            <a:ext cx="4147107" cy="41462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9503" y="847622"/>
            <a:ext cx="6120680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1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Найди</a:t>
            </a:r>
            <a:r>
              <a:rPr lang="ru-RU" b="1" dirty="0" smtClean="0">
                <a:solidFill>
                  <a:srgbClr val="7030A0"/>
                </a:solidFill>
              </a:rPr>
              <a:t> в этой головоломке сочетание дорожных знаков, как на карточке. Как называются эти знаки?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365749"/>
            <a:ext cx="28083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1488" y="3779752"/>
            <a:ext cx="1509335" cy="15279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68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825211"/>
            <a:ext cx="331236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Правильный ответ к 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заданию 1</a:t>
            </a:r>
            <a:endParaRPr lang="ru-R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36" y="395372"/>
            <a:ext cx="29523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 t="51272" r="6401" b="7710"/>
          <a:stretch/>
        </p:blipFill>
        <p:spPr>
          <a:xfrm rot="5400000">
            <a:off x="3254934" y="2009762"/>
            <a:ext cx="4661924" cy="3755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Рамка 10"/>
          <p:cNvSpPr/>
          <p:nvPr/>
        </p:nvSpPr>
        <p:spPr>
          <a:xfrm rot="21263066">
            <a:off x="4329981" y="3946721"/>
            <a:ext cx="1105918" cy="994708"/>
          </a:xfrm>
          <a:prstGeom prst="fra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372" y="3705411"/>
            <a:ext cx="288032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Дорожные знаки:</a:t>
            </a:r>
          </a:p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«Уступи дорогу»</a:t>
            </a:r>
          </a:p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«Пешеходный переход»</a:t>
            </a:r>
          </a:p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«Переход»</a:t>
            </a:r>
          </a:p>
          <a:p>
            <a:r>
              <a:rPr lang="ru-RU" dirty="0" smtClean="0">
                <a:solidFill>
                  <a:srgbClr val="7030A0"/>
                </a:solidFill>
                <a:latin typeface="Calibri" pitchFamily="34" charset="0"/>
              </a:rPr>
              <a:t>«Подземный переход»</a:t>
            </a:r>
            <a:endParaRPr lang="ru-RU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14960" r="43425" b="50989"/>
          <a:stretch/>
        </p:blipFill>
        <p:spPr>
          <a:xfrm rot="5400000">
            <a:off x="608761" y="1730017"/>
            <a:ext cx="3322572" cy="4539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5648" r="8187" b="52272"/>
          <a:stretch/>
        </p:blipFill>
        <p:spPr>
          <a:xfrm rot="5400000">
            <a:off x="5230706" y="1880132"/>
            <a:ext cx="3210281" cy="423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650" y="836712"/>
            <a:ext cx="2120164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2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Найди 15 отличий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378751"/>
            <a:ext cx="28803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3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25844"/>
            <a:ext cx="2304256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Ответы к 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заданию 2</a:t>
            </a:r>
            <a:endParaRPr lang="ru-R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577" y="1095176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На первой картинке Дед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М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ороз наклонил голову вправо. На второй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картинке Дед Мороз наклонил голову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влево.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у Деда Мороза нет пояса. На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у Дед Мороза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есть пояс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картинке н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ад ёлочкой есть жёлтая звёздочка.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нет жёлтой звёздочки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над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ёлочкой.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нет хвостика кометы.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есть хвост кометы.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жёлтая звёздочка на шапке Деда Мороза.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жёлтая звёздочка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далеко.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маленькая красная звёздочка далеко.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маленькая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звёздочка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рядом с Д. Морозом.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большой красной звёздочки нет.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большая красная звёздочка рядом со знаком «зебра».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нет маленького дерева.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есть маленькое дерево.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написано (2017).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написано (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2012).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на шарфике есть бахрома.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второй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картинке нет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бахромы.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девочка в зелёном пальто.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девочка в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голубом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пальто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у девочки есть бантик.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у девочки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нет бантика.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картинке «зебра» белого и жёлтого цвета.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«зебра»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белого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цвета. </a:t>
            </a:r>
            <a:endParaRPr lang="ru-RU" sz="1400" dirty="0" smtClean="0">
              <a:solidFill>
                <a:srgbClr val="7030A0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у мальчика на ёлочке есть звёздочка.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у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мальчика на ёлочке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нет звёздочки.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первой картинке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за спиной девочки знак «пешеходный переход». </a:t>
            </a:r>
            <a:r>
              <a:rPr lang="ru-RU" sz="1400" dirty="0">
                <a:solidFill>
                  <a:srgbClr val="7030A0"/>
                </a:solidFill>
                <a:latin typeface="Calibri" pitchFamily="34" charset="0"/>
              </a:rPr>
              <a:t>На второй картинке за спиной девочки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</a:rPr>
              <a:t>картинка –зебра.</a:t>
            </a:r>
            <a:endParaRPr lang="ru-RU" sz="14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356512"/>
            <a:ext cx="28083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8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908720"/>
            <a:ext cx="6336704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3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Найди три ошибки в правилах безопасного поведения на тротуаре, на остановке и в общественном транспорте: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446753"/>
            <a:ext cx="30243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58860" y="2132856"/>
            <a:ext cx="643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   На тротуаре: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</a:rPr>
              <a:t>н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е ходи по бордюру и не ступай на проезжую часть;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</a:rPr>
              <a:t>п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ередвигайся по тротуару быстро;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 идя по тротуару, придерживайся левой стороны.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4139" y="3429000"/>
            <a:ext cx="6894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Calibri" pitchFamily="34" charset="0"/>
              </a:rPr>
              <a:t>На остановке </a:t>
            </a:r>
            <a:r>
              <a:rPr lang="ru-RU" dirty="0">
                <a:solidFill>
                  <a:srgbClr val="00B050"/>
                </a:solidFill>
                <a:latin typeface="Calibri" pitchFamily="34" charset="0"/>
              </a:rPr>
              <a:t>и в общественном </a:t>
            </a:r>
            <a:r>
              <a:rPr lang="ru-RU" dirty="0" smtClean="0">
                <a:solidFill>
                  <a:srgbClr val="00B050"/>
                </a:solidFill>
                <a:latin typeface="Calibri" pitchFamily="34" charset="0"/>
              </a:rPr>
              <a:t>транспорте: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B050"/>
                </a:solidFill>
                <a:latin typeface="Calibri" pitchFamily="34" charset="0"/>
              </a:rPr>
              <a:t>н</a:t>
            </a:r>
            <a:r>
              <a:rPr lang="ru-RU" dirty="0" smtClean="0">
                <a:solidFill>
                  <a:srgbClr val="00B050"/>
                </a:solidFill>
                <a:latin typeface="Calibri" pitchFamily="34" charset="0"/>
              </a:rPr>
              <a:t>е подходи к проезжей части и уж тем более не выходи на неё;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B050"/>
                </a:solidFill>
                <a:latin typeface="Calibri" pitchFamily="34" charset="0"/>
              </a:rPr>
              <a:t>п</a:t>
            </a:r>
            <a:r>
              <a:rPr lang="ru-RU" dirty="0" smtClean="0">
                <a:solidFill>
                  <a:srgbClr val="00B050"/>
                </a:solidFill>
                <a:latin typeface="Calibri" pitchFamily="34" charset="0"/>
              </a:rPr>
              <a:t>одходить к дверям можно только после полной остановки транспорта;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</a:rPr>
              <a:t>н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е вбегай в салон, когда двери закрываются;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 в современных автобусах можно не держаться за поручни;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  <a:latin typeface="Calibri" pitchFamily="34" charset="0"/>
              </a:rPr>
              <a:t>н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е стой на ступеньках, так как при открытии дверей тебя может зажать;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Малыши выходят из транспорта только после взрослых, сопровождающих их.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9509" r="36469" b="52175"/>
          <a:stretch/>
        </p:blipFill>
        <p:spPr>
          <a:xfrm rot="5400000">
            <a:off x="2171223" y="1292903"/>
            <a:ext cx="4654266" cy="60461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467544" y="908720"/>
            <a:ext cx="4176464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Задание 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4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Вырежи элементы паззла, соберите картинку и приклейте её на поле внизу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5613" y="371151"/>
            <a:ext cx="2880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0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836712"/>
            <a:ext cx="2376264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5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Проверьте картинку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4503" y="343744"/>
            <a:ext cx="2880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6" t="73132" r="30700" b="6341"/>
          <a:stretch/>
        </p:blipFill>
        <p:spPr>
          <a:xfrm>
            <a:off x="1461566" y="2060847"/>
            <a:ext cx="6422802" cy="43248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966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4743" r="5414" b="51443"/>
          <a:stretch/>
        </p:blipFill>
        <p:spPr>
          <a:xfrm rot="5400000">
            <a:off x="607303" y="2641169"/>
            <a:ext cx="4148973" cy="2844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891859"/>
            <a:ext cx="482453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Задание 5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Подбери дорожные знаки к каждой картинке.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3" t="29903" r="8799" b="52175"/>
          <a:stretch/>
        </p:blipFill>
        <p:spPr>
          <a:xfrm rot="5400000">
            <a:off x="5119908" y="1988335"/>
            <a:ext cx="2808314" cy="4149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08104" y="508030"/>
            <a:ext cx="2880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Зимние правила и забавы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387</TotalTime>
  <Words>691</Words>
  <Application>Microsoft Office PowerPoint</Application>
  <PresentationFormat>Экран (4:3)</PresentationFormat>
  <Paragraphs>98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  Тема: «Основы безопасного поведения детей на дороге»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</dc:creator>
  <cp:lastModifiedBy>Vladimir</cp:lastModifiedBy>
  <cp:revision>168</cp:revision>
  <dcterms:created xsi:type="dcterms:W3CDTF">2016-12-21T13:32:17Z</dcterms:created>
  <dcterms:modified xsi:type="dcterms:W3CDTF">2017-03-04T10:00:17Z</dcterms:modified>
</cp:coreProperties>
</file>